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91" r:id="rId2"/>
    <p:sldId id="267" r:id="rId3"/>
    <p:sldId id="292" r:id="rId4"/>
    <p:sldId id="278" r:id="rId5"/>
    <p:sldId id="273" r:id="rId6"/>
    <p:sldId id="282" r:id="rId7"/>
    <p:sldId id="280" r:id="rId8"/>
    <p:sldId id="293" r:id="rId9"/>
  </p:sldIdLst>
  <p:sldSz cx="9144000" cy="6858000" type="screen4x3"/>
  <p:notesSz cx="6858000" cy="9144000"/>
  <p:defaultTextStyle>
    <a:defPPr>
      <a:defRPr lang="es-SV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38" y="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F03A07A-B270-4A70-92AC-20BD245868ED}" type="datetimeFigureOut">
              <a:rPr lang="es-SV"/>
              <a:pPr>
                <a:defRPr/>
              </a:pPr>
              <a:t>06/03/2011</a:t>
            </a:fld>
            <a:endParaRPr lang="es-SV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SV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SV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DB72BEE-E80D-4F01-A9D6-FBAE94F425F2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6F940-D105-4B65-8ED3-105710D86F39}" type="datetimeFigureOut">
              <a:rPr lang="es-SV"/>
              <a:pPr>
                <a:defRPr/>
              </a:pPr>
              <a:t>06/03/2011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C33C4-21CA-4B59-9A8B-11BAC73D66BE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BE2B2-771E-4F9C-B61D-5E90D842C7E9}" type="datetimeFigureOut">
              <a:rPr lang="es-SV"/>
              <a:pPr>
                <a:defRPr/>
              </a:pPr>
              <a:t>06/03/2011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FBCCE-0A82-4B70-AF61-1A69FF72E1E2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39477-57FF-46FB-9175-00285A9779DA}" type="datetimeFigureOut">
              <a:rPr lang="es-SV"/>
              <a:pPr>
                <a:defRPr/>
              </a:pPr>
              <a:t>06/03/2011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0B49B-7F7D-4D37-B180-5142E7585622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EFB3E-EFA1-42CA-9AC0-33575415DADA}" type="datetimeFigureOut">
              <a:rPr lang="es-SV"/>
              <a:pPr>
                <a:defRPr/>
              </a:pPr>
              <a:t>06/03/2011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093C2-0DE0-460D-8CB0-635D3D108734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671BC-29BF-4960-AB1F-E9A189C8D244}" type="datetimeFigureOut">
              <a:rPr lang="es-SV"/>
              <a:pPr>
                <a:defRPr/>
              </a:pPr>
              <a:t>06/03/2011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8444D-73A8-45F4-9E53-2650013E111C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E256E-E1C4-4E33-A944-A69E3CBD16E8}" type="datetimeFigureOut">
              <a:rPr lang="es-SV"/>
              <a:pPr>
                <a:defRPr/>
              </a:pPr>
              <a:t>06/03/2011</a:t>
            </a:fld>
            <a:endParaRPr lang="es-SV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3A460-8ED5-46FF-A1F6-63BD24B5463B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BBE26-53C9-4080-8677-6EF6036A711C}" type="datetimeFigureOut">
              <a:rPr lang="es-SV"/>
              <a:pPr>
                <a:defRPr/>
              </a:pPr>
              <a:t>06/03/2011</a:t>
            </a:fld>
            <a:endParaRPr lang="es-SV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D9C04-C756-4A5C-B44C-6B1FA2FCDC91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1714C-4047-457B-81CF-1EF99C5456B0}" type="datetimeFigureOut">
              <a:rPr lang="es-SV"/>
              <a:pPr>
                <a:defRPr/>
              </a:pPr>
              <a:t>06/03/2011</a:t>
            </a:fld>
            <a:endParaRPr lang="es-SV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DE77E-DE0D-4C6B-B3F5-C831FB7B5903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58775-B03F-465E-BC90-7259EDCE667D}" type="datetimeFigureOut">
              <a:rPr lang="es-SV"/>
              <a:pPr>
                <a:defRPr/>
              </a:pPr>
              <a:t>06/03/2011</a:t>
            </a:fld>
            <a:endParaRPr lang="es-SV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82EFB-51E8-47F2-AAD0-D8118BDCE3A8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5435A-7E07-4B5D-8A92-D119C9F4A120}" type="datetimeFigureOut">
              <a:rPr lang="es-SV"/>
              <a:pPr>
                <a:defRPr/>
              </a:pPr>
              <a:t>06/03/2011</a:t>
            </a:fld>
            <a:endParaRPr lang="es-SV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072FE-289E-44BF-8477-E0EEF342B6E0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SV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01751-A22D-4A5F-960A-288D31F07241}" type="datetimeFigureOut">
              <a:rPr lang="es-SV"/>
              <a:pPr>
                <a:defRPr/>
              </a:pPr>
              <a:t>06/03/2011</a:t>
            </a:fld>
            <a:endParaRPr lang="es-SV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086D6-7138-4F6C-B652-66103A9D4DCD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SV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81CA93-5175-44A7-84FC-020A135CA4F9}" type="datetimeFigureOut">
              <a:rPr lang="es-SV"/>
              <a:pPr>
                <a:defRPr/>
              </a:pPr>
              <a:t>06/03/2011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2947B9-35BD-41DE-8501-CC990EC0204A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rco%20normativo%20SAFE%20OMA.pdf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rco%20normativo%20SAFE%20OMA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/>
          <p:cNvPicPr>
            <a:picLocks noChangeAspect="1" noChangeArrowheads="1"/>
          </p:cNvPicPr>
          <p:nvPr/>
        </p:nvPicPr>
        <p:blipFill>
          <a:blip r:embed="rId2" cstate="print">
            <a:lum bright="18000" contrast="8000"/>
          </a:blip>
          <a:srcRect/>
          <a:stretch>
            <a:fillRect/>
          </a:stretch>
        </p:blipFill>
        <p:spPr bwMode="auto">
          <a:xfrm>
            <a:off x="0" y="4286250"/>
            <a:ext cx="9144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75" y="548680"/>
            <a:ext cx="7772400" cy="338038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32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s-MX" sz="3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s-MX" sz="32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s-MX" sz="3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s-MX" sz="32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s-MX" sz="3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s-MX" sz="32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s-MX" sz="3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s-MX" sz="32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s-MX" sz="3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s-MX" sz="3200" b="1" dirty="0" smtClean="0">
                <a:solidFill>
                  <a:schemeClr val="tx2">
                    <a:lumMod val="75000"/>
                  </a:schemeClr>
                </a:solidFill>
              </a:rPr>
              <a:t>PACE,</a:t>
            </a:r>
            <a:r>
              <a:rPr lang="es-MX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MX" sz="3200" b="1" dirty="0" smtClean="0">
                <a:solidFill>
                  <a:schemeClr val="tx2">
                    <a:lumMod val="75000"/>
                  </a:schemeClr>
                </a:solidFill>
              </a:rPr>
              <a:t>OEA</a:t>
            </a:r>
            <a:r>
              <a:rPr lang="es-MX" sz="1000" b="1" dirty="0" smtClean="0">
                <a:solidFill>
                  <a:schemeClr val="tx2">
                    <a:lumMod val="75000"/>
                  </a:schemeClr>
                </a:solidFill>
              </a:rPr>
              <a:t>(1)</a:t>
            </a:r>
            <a:r>
              <a:rPr lang="es-MX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MX" sz="2700" dirty="0" smtClean="0">
                <a:solidFill>
                  <a:schemeClr val="tx2">
                    <a:lumMod val="75000"/>
                  </a:schemeClr>
                </a:solidFill>
              </a:rPr>
              <a:t>y el </a:t>
            </a:r>
            <a:br>
              <a:rPr lang="es-MX" sz="27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s-MX" sz="2000" b="1" dirty="0" smtClean="0">
                <a:solidFill>
                  <a:schemeClr val="tx2">
                    <a:lumMod val="75000"/>
                  </a:schemeClr>
                </a:solidFill>
              </a:rPr>
              <a:t>Marco Normativo de la OMA</a:t>
            </a:r>
            <a:r>
              <a:rPr lang="es-MX" sz="20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s-MX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s-MX" sz="1000" b="1" dirty="0" smtClean="0">
                <a:solidFill>
                  <a:schemeClr val="tx2">
                    <a:lumMod val="75000"/>
                  </a:schemeClr>
                </a:solidFill>
              </a:rPr>
              <a:t>PARA ASEGURAR Y FACILITAR EL </a:t>
            </a:r>
            <a:r>
              <a:rPr lang="es-MX" sz="10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s-MX" sz="1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s-MX" sz="1000" b="1" dirty="0" smtClean="0">
                <a:solidFill>
                  <a:srgbClr val="FFC000"/>
                </a:solidFill>
              </a:rPr>
              <a:t>COMERCIO GLOBAL</a:t>
            </a:r>
            <a:br>
              <a:rPr lang="es-MX" sz="1000" b="1" dirty="0" smtClean="0">
                <a:solidFill>
                  <a:srgbClr val="FFC000"/>
                </a:solidFill>
              </a:rPr>
            </a:br>
            <a:r>
              <a:rPr lang="es-MX" sz="1000" b="1" dirty="0" smtClean="0">
                <a:solidFill>
                  <a:srgbClr val="FFC000"/>
                </a:solidFill>
              </a:rPr>
              <a:t>Junio 2005</a:t>
            </a:r>
            <a:br>
              <a:rPr lang="es-MX" sz="1000" b="1" dirty="0" smtClean="0">
                <a:solidFill>
                  <a:srgbClr val="FFC000"/>
                </a:solidFill>
              </a:rPr>
            </a:br>
            <a:r>
              <a:rPr lang="es-MX" sz="1000" b="1" dirty="0" smtClean="0">
                <a:solidFill>
                  <a:srgbClr val="FFC000"/>
                </a:solidFill>
              </a:rPr>
              <a:t/>
            </a:r>
            <a:br>
              <a:rPr lang="es-MX" sz="1000" b="1" dirty="0" smtClean="0">
                <a:solidFill>
                  <a:srgbClr val="FFC000"/>
                </a:solidFill>
              </a:rPr>
            </a:br>
            <a:r>
              <a:rPr lang="es-MX" sz="32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s-MX" sz="32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es-SV" sz="3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076" name="2 Subtítulo"/>
          <p:cNvSpPr>
            <a:spLocks noGrp="1"/>
          </p:cNvSpPr>
          <p:nvPr>
            <p:ph type="subTitle" idx="1"/>
          </p:nvPr>
        </p:nvSpPr>
        <p:spPr>
          <a:xfrm>
            <a:off x="6800850" y="6386513"/>
            <a:ext cx="2343150" cy="471487"/>
          </a:xfrm>
        </p:spPr>
        <p:txBody>
          <a:bodyPr/>
          <a:lstStyle/>
          <a:p>
            <a:pPr eaLnBrk="1" hangingPunct="1"/>
            <a:r>
              <a:rPr lang="es-MX" sz="2000" dirty="0" smtClean="0">
                <a:solidFill>
                  <a:schemeClr val="tx2"/>
                </a:solidFill>
              </a:rPr>
              <a:t>Febrero 2011</a:t>
            </a:r>
            <a:endParaRPr lang="es-SV" sz="2000" dirty="0" smtClean="0">
              <a:solidFill>
                <a:schemeClr val="tx2"/>
              </a:solidFill>
            </a:endParaRPr>
          </a:p>
        </p:txBody>
      </p:sp>
      <p:pic>
        <p:nvPicPr>
          <p:cNvPr id="4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214290"/>
            <a:ext cx="915205" cy="128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sunrise" dir="t"/>
          </a:scene3d>
          <a:sp3d extrusionH="76200" contourW="31750">
            <a:bevelT/>
            <a:extrusionClr>
              <a:schemeClr val="accent6">
                <a:lumMod val="60000"/>
                <a:lumOff val="40000"/>
              </a:schemeClr>
            </a:extrusionClr>
          </a:sp3d>
        </p:spPr>
      </p:pic>
      <p:sp>
        <p:nvSpPr>
          <p:cNvPr id="7" name="6 Rectángulo"/>
          <p:cNvSpPr/>
          <p:nvPr/>
        </p:nvSpPr>
        <p:spPr>
          <a:xfrm>
            <a:off x="323528" y="3933056"/>
            <a:ext cx="17427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800" b="1" dirty="0" smtClean="0">
                <a:solidFill>
                  <a:srgbClr val="1F497D">
                    <a:lumMod val="50000"/>
                  </a:srgbClr>
                </a:solidFill>
                <a:latin typeface="Calibri"/>
                <a:ea typeface="+mj-ea"/>
                <a:cs typeface="+mj-cs"/>
              </a:rPr>
              <a:t>(1) Operador Económico Autorizado</a:t>
            </a:r>
            <a:endParaRPr lang="es-SV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1000125" y="3231852"/>
            <a:ext cx="1714500" cy="642937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b="1" dirty="0">
                <a:solidFill>
                  <a:schemeClr val="tx1"/>
                </a:solidFill>
              </a:rPr>
              <a:t>INFORMACION ANTICIPADA</a:t>
            </a:r>
            <a:endParaRPr lang="es-SV" b="1" dirty="0">
              <a:solidFill>
                <a:schemeClr val="tx1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2928938" y="3231852"/>
            <a:ext cx="1714500" cy="642937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b="1" dirty="0">
                <a:solidFill>
                  <a:schemeClr val="tx1"/>
                </a:solidFill>
              </a:rPr>
              <a:t>GESTION DE RIESGOS</a:t>
            </a:r>
            <a:endParaRPr lang="es-SV" b="1" dirty="0">
              <a:solidFill>
                <a:schemeClr val="tx1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4786313" y="3231852"/>
            <a:ext cx="1714500" cy="642937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>
                <a:solidFill>
                  <a:schemeClr val="tx1"/>
                </a:solidFill>
              </a:rPr>
              <a:t>REVISIONES NO INTRUSIVAS</a:t>
            </a:r>
            <a:endParaRPr lang="es-SV" sz="1600" b="1" dirty="0">
              <a:solidFill>
                <a:schemeClr val="tx1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6715125" y="3231852"/>
            <a:ext cx="1714500" cy="642937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b="1" dirty="0">
                <a:solidFill>
                  <a:schemeClr val="tx1"/>
                </a:solidFill>
              </a:rPr>
              <a:t>ALIANZAS ESTRATEGICAS</a:t>
            </a:r>
            <a:endParaRPr lang="es-SV" b="1" dirty="0">
              <a:solidFill>
                <a:schemeClr val="tx1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1000125" y="4231977"/>
            <a:ext cx="3643313" cy="6429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b="1" dirty="0">
                <a:solidFill>
                  <a:schemeClr val="tx1"/>
                </a:solidFill>
              </a:rPr>
              <a:t>PILAR ADUANA - ADUANA</a:t>
            </a:r>
            <a:endParaRPr lang="es-SV" b="1" dirty="0">
              <a:solidFill>
                <a:schemeClr val="tx1"/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4786313" y="4231977"/>
            <a:ext cx="3643312" cy="6429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b="1" dirty="0">
                <a:solidFill>
                  <a:schemeClr val="tx1"/>
                </a:solidFill>
              </a:rPr>
              <a:t>PILAR ADUANA - EMPRESA</a:t>
            </a:r>
            <a:endParaRPr lang="es-SV" b="1" dirty="0">
              <a:solidFill>
                <a:schemeClr val="tx1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6072188" y="5374977"/>
            <a:ext cx="1714500" cy="64293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>
                <a:solidFill>
                  <a:schemeClr val="tx1"/>
                </a:solidFill>
              </a:rPr>
              <a:t>OEA</a:t>
            </a:r>
            <a:endParaRPr lang="es-SV" sz="2800" b="1" dirty="0">
              <a:solidFill>
                <a:schemeClr val="tx1"/>
              </a:solidFill>
            </a:endParaRPr>
          </a:p>
        </p:txBody>
      </p:sp>
      <p:cxnSp>
        <p:nvCxnSpPr>
          <p:cNvPr id="16" name="15 Conector recto"/>
          <p:cNvCxnSpPr/>
          <p:nvPr/>
        </p:nvCxnSpPr>
        <p:spPr>
          <a:xfrm rot="5400000">
            <a:off x="4572000" y="2731789"/>
            <a:ext cx="285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>
            <a:off x="1857375" y="2874664"/>
            <a:ext cx="571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>
            <a:endCxn id="8" idx="0"/>
          </p:cNvCxnSpPr>
          <p:nvPr/>
        </p:nvCxnSpPr>
        <p:spPr>
          <a:xfrm rot="5400000">
            <a:off x="1678781" y="3053258"/>
            <a:ext cx="3571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>
            <a:endCxn id="9" idx="0"/>
          </p:cNvCxnSpPr>
          <p:nvPr/>
        </p:nvCxnSpPr>
        <p:spPr>
          <a:xfrm rot="5400000">
            <a:off x="3607594" y="3053258"/>
            <a:ext cx="3571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>
            <a:endCxn id="10" idx="0"/>
          </p:cNvCxnSpPr>
          <p:nvPr/>
        </p:nvCxnSpPr>
        <p:spPr>
          <a:xfrm rot="5400000">
            <a:off x="5464969" y="3053258"/>
            <a:ext cx="3571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>
            <a:endCxn id="11" idx="0"/>
          </p:cNvCxnSpPr>
          <p:nvPr/>
        </p:nvCxnSpPr>
        <p:spPr>
          <a:xfrm rot="5400000">
            <a:off x="7393781" y="3053258"/>
            <a:ext cx="3571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 rot="5400000">
            <a:off x="6607968" y="5124946"/>
            <a:ext cx="5000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 rot="16200000" flipH="1">
            <a:off x="2607468" y="5124946"/>
            <a:ext cx="5000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Rectángulo redondeado"/>
          <p:cNvSpPr/>
          <p:nvPr/>
        </p:nvSpPr>
        <p:spPr>
          <a:xfrm>
            <a:off x="2000250" y="5374977"/>
            <a:ext cx="1714500" cy="64293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b="1" dirty="0">
                <a:solidFill>
                  <a:schemeClr val="tx1"/>
                </a:solidFill>
              </a:rPr>
              <a:t>RECONOCIMIENTO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b="1" dirty="0">
                <a:solidFill>
                  <a:schemeClr val="tx1"/>
                </a:solidFill>
              </a:rPr>
              <a:t>MUTUO</a:t>
            </a:r>
            <a:endParaRPr lang="es-SV" sz="1400" b="1" dirty="0">
              <a:solidFill>
                <a:schemeClr val="tx1"/>
              </a:solidFill>
            </a:endParaRPr>
          </a:p>
        </p:txBody>
      </p:sp>
      <p:sp>
        <p:nvSpPr>
          <p:cNvPr id="34" name="33 Explosión 1"/>
          <p:cNvSpPr/>
          <p:nvPr/>
        </p:nvSpPr>
        <p:spPr>
          <a:xfrm>
            <a:off x="7510463" y="5384502"/>
            <a:ext cx="785812" cy="50006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SV"/>
          </a:p>
        </p:txBody>
      </p:sp>
      <p:sp>
        <p:nvSpPr>
          <p:cNvPr id="16403" name="21 CuadroTexto"/>
          <p:cNvSpPr txBox="1">
            <a:spLocks noChangeArrowheads="1"/>
          </p:cNvSpPr>
          <p:nvPr/>
        </p:nvSpPr>
        <p:spPr bwMode="auto">
          <a:xfrm>
            <a:off x="2428875" y="2874664"/>
            <a:ext cx="4714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dirty="0">
                <a:solidFill>
                  <a:srgbClr val="FF0000"/>
                </a:solidFill>
              </a:rPr>
              <a:t>Principios básicos del Marco</a:t>
            </a:r>
            <a:endParaRPr lang="es-SV" dirty="0">
              <a:solidFill>
                <a:srgbClr val="FF0000"/>
              </a:solidFill>
            </a:endParaRPr>
          </a:p>
        </p:txBody>
      </p:sp>
      <p:sp>
        <p:nvSpPr>
          <p:cNvPr id="16404" name="23 CuadroTexto"/>
          <p:cNvSpPr txBox="1">
            <a:spLocks noChangeArrowheads="1"/>
          </p:cNvSpPr>
          <p:nvPr/>
        </p:nvSpPr>
        <p:spPr bwMode="auto">
          <a:xfrm>
            <a:off x="2571750" y="4803477"/>
            <a:ext cx="4714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>
                <a:solidFill>
                  <a:srgbClr val="FF0000"/>
                </a:solidFill>
              </a:rPr>
              <a:t>Dos pilares del Marco</a:t>
            </a:r>
            <a:endParaRPr lang="es-SV">
              <a:solidFill>
                <a:srgbClr val="FF0000"/>
              </a:solidFill>
            </a:endParaRPr>
          </a:p>
        </p:txBody>
      </p:sp>
      <p:sp>
        <p:nvSpPr>
          <p:cNvPr id="16405" name="25 CuadroTexto"/>
          <p:cNvSpPr txBox="1">
            <a:spLocks noChangeArrowheads="1"/>
          </p:cNvSpPr>
          <p:nvPr/>
        </p:nvSpPr>
        <p:spPr bwMode="auto">
          <a:xfrm>
            <a:off x="2500313" y="6160789"/>
            <a:ext cx="4714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>
                <a:solidFill>
                  <a:srgbClr val="FF0000"/>
                </a:solidFill>
              </a:rPr>
              <a:t>Alianzas estratégicas</a:t>
            </a:r>
            <a:endParaRPr lang="es-SV">
              <a:solidFill>
                <a:srgbClr val="FF0000"/>
              </a:solidFill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785813" y="5303539"/>
            <a:ext cx="7786687" cy="128587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SV"/>
          </a:p>
        </p:txBody>
      </p:sp>
      <p:sp>
        <p:nvSpPr>
          <p:cNvPr id="35" name="34 Rectángulo"/>
          <p:cNvSpPr/>
          <p:nvPr/>
        </p:nvSpPr>
        <p:spPr>
          <a:xfrm>
            <a:off x="785813" y="4089102"/>
            <a:ext cx="7786687" cy="107156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SV"/>
          </a:p>
        </p:txBody>
      </p:sp>
      <p:sp>
        <p:nvSpPr>
          <p:cNvPr id="36" name="35 Rectángulo"/>
          <p:cNvSpPr/>
          <p:nvPr/>
        </p:nvSpPr>
        <p:spPr>
          <a:xfrm>
            <a:off x="785813" y="2803227"/>
            <a:ext cx="7786687" cy="1143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SV"/>
          </a:p>
        </p:txBody>
      </p:sp>
      <p:sp>
        <p:nvSpPr>
          <p:cNvPr id="16409" name="32 CuadroTexto"/>
          <p:cNvSpPr txBox="1">
            <a:spLocks noChangeArrowheads="1"/>
          </p:cNvSpPr>
          <p:nvPr/>
        </p:nvSpPr>
        <p:spPr bwMode="auto">
          <a:xfrm>
            <a:off x="6572250" y="6089352"/>
            <a:ext cx="24288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s-MX" sz="900"/>
              <a:t>Simplificación </a:t>
            </a:r>
            <a:r>
              <a:rPr lang="es-MX" sz="900">
                <a:solidFill>
                  <a:srgbClr val="FF0000"/>
                </a:solidFill>
              </a:rPr>
              <a:t>(PACE)</a:t>
            </a:r>
          </a:p>
          <a:p>
            <a:pPr>
              <a:buFont typeface="Arial" charset="0"/>
              <a:buChar char="•"/>
            </a:pPr>
            <a:r>
              <a:rPr lang="es-MX" sz="900"/>
              <a:t>Seguridad</a:t>
            </a:r>
          </a:p>
          <a:p>
            <a:pPr>
              <a:buFont typeface="Arial" charset="0"/>
              <a:buChar char="•"/>
            </a:pPr>
            <a:r>
              <a:rPr lang="es-MX" sz="900"/>
              <a:t>Seguridad y simplificación</a:t>
            </a:r>
            <a:endParaRPr lang="es-SV" sz="900"/>
          </a:p>
        </p:txBody>
      </p:sp>
      <p:pic>
        <p:nvPicPr>
          <p:cNvPr id="37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303021"/>
            <a:ext cx="915205" cy="128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sunrise" dir="t"/>
          </a:scene3d>
          <a:sp3d extrusionH="76200" contourW="31750">
            <a:bevelT/>
            <a:extrusionClr>
              <a:schemeClr val="accent6">
                <a:lumMod val="60000"/>
                <a:lumOff val="40000"/>
              </a:schemeClr>
            </a:extrusionClr>
          </a:sp3d>
        </p:spPr>
      </p:pic>
      <p:sp>
        <p:nvSpPr>
          <p:cNvPr id="3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gradFill flip="none" rotWithShape="0">
            <a:gsLst>
              <a:gs pos="58000">
                <a:srgbClr val="FFC0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8100000" scaled="1"/>
            <a:tileRect/>
          </a:gra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3200" dirty="0" smtClean="0">
                <a:solidFill>
                  <a:schemeClr val="tx2">
                    <a:lumMod val="75000"/>
                  </a:schemeClr>
                </a:solidFill>
              </a:rPr>
              <a:t>PACE: El árbol en el bosque</a:t>
            </a:r>
            <a:endParaRPr lang="es-SV" sz="3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38" name="37 Conector recto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19050" cmpd="sng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gradFill flip="none" rotWithShape="0">
            <a:gsLst>
              <a:gs pos="58000">
                <a:srgbClr val="FFC0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8100000" scaled="1"/>
            <a:tileRect/>
          </a:gra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3200" dirty="0" smtClean="0">
                <a:solidFill>
                  <a:schemeClr val="tx2">
                    <a:lumMod val="75000"/>
                  </a:schemeClr>
                </a:solidFill>
              </a:rPr>
              <a:t>La propuesta internacional</a:t>
            </a:r>
            <a:endParaRPr lang="es-SV" sz="3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3672408"/>
          </a:xfrm>
        </p:spPr>
        <p:txBody>
          <a:bodyPr rtlCol="0">
            <a:normAutofit/>
          </a:bodyPr>
          <a:lstStyle/>
          <a:p>
            <a:pPr marL="1588" indent="1270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SV" sz="1800" dirty="0" smtClean="0">
                <a:solidFill>
                  <a:schemeClr val="tx2">
                    <a:lumMod val="75000"/>
                  </a:schemeClr>
                </a:solidFill>
              </a:rPr>
              <a:t>El Marco Normativo de la OMA (SAFE) fue hecho para  revolucionar el funcionamiento de las Aduanas, afrontar los desafíos del siglo XXI y  mejorar ampliamente su capacidad de asegurar y de facilitar el comercio global. </a:t>
            </a:r>
          </a:p>
          <a:p>
            <a:pPr marL="1588" indent="127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SV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588" indent="1270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SV" sz="1800" dirty="0" smtClean="0">
                <a:solidFill>
                  <a:srgbClr val="002060"/>
                </a:solidFill>
              </a:rPr>
              <a:t>La aplicación del Marco SAFE contribuirá positivamente a:</a:t>
            </a:r>
          </a:p>
          <a:p>
            <a:pPr marL="1588" indent="1270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SV" sz="1800" dirty="0" smtClean="0">
              <a:solidFill>
                <a:srgbClr val="002060"/>
              </a:solidFill>
            </a:endParaRPr>
          </a:p>
          <a:p>
            <a:pPr marL="354013" indent="538163" algn="just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SV" sz="1800" dirty="0" smtClean="0">
                <a:solidFill>
                  <a:srgbClr val="002060"/>
                </a:solidFill>
              </a:rPr>
              <a:t>Al desarrollo económico y social del país, </a:t>
            </a:r>
          </a:p>
          <a:p>
            <a:pPr marL="901700" indent="-546100" algn="just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SV" sz="1800" dirty="0" smtClean="0">
                <a:solidFill>
                  <a:srgbClr val="002060"/>
                </a:solidFill>
              </a:rPr>
              <a:t>Actuará como elemento </a:t>
            </a:r>
            <a:r>
              <a:rPr lang="es-SV" sz="1800" dirty="0" err="1" smtClean="0">
                <a:solidFill>
                  <a:srgbClr val="002060"/>
                </a:solidFill>
              </a:rPr>
              <a:t>disuasor</a:t>
            </a:r>
            <a:r>
              <a:rPr lang="es-SV" sz="1800" dirty="0" smtClean="0">
                <a:solidFill>
                  <a:srgbClr val="002060"/>
                </a:solidFill>
              </a:rPr>
              <a:t> del terrorismo internacional y el crimen organizado, </a:t>
            </a:r>
          </a:p>
          <a:p>
            <a:pPr marL="354013" indent="538163" algn="just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SV" sz="1800" dirty="0" smtClean="0">
                <a:solidFill>
                  <a:srgbClr val="002060"/>
                </a:solidFill>
              </a:rPr>
              <a:t>Asegurará la percepción de ingresos por medio de cadenas confiables y </a:t>
            </a:r>
          </a:p>
          <a:p>
            <a:pPr marL="354013" indent="538163" algn="just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SV" sz="1800" dirty="0" smtClean="0">
                <a:solidFill>
                  <a:srgbClr val="002060"/>
                </a:solidFill>
              </a:rPr>
              <a:t>Promoverá la facilitación comercial a escala planetaria. </a:t>
            </a:r>
            <a:endParaRPr lang="es-SV" dirty="0" smtClean="0">
              <a:solidFill>
                <a:srgbClr val="002060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19050" cmpd="sng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5488"/>
          </a:xfrm>
          <a:gradFill flip="none" rotWithShape="0">
            <a:gsLst>
              <a:gs pos="58000">
                <a:srgbClr val="FFC0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8100000" scaled="1"/>
            <a:tileRect/>
          </a:gra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3200" dirty="0" smtClean="0">
                <a:solidFill>
                  <a:schemeClr val="tx2">
                    <a:lumMod val="75000"/>
                  </a:schemeClr>
                </a:solidFill>
              </a:rPr>
              <a:t>VENTAJAS DEL MARCO</a:t>
            </a:r>
            <a:endParaRPr lang="es-SV" sz="3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0" y="0"/>
            <a:ext cx="9144000" cy="980728"/>
          </a:xfrm>
          <a:prstGeom prst="rect">
            <a:avLst/>
          </a:prstGeom>
          <a:gradFill flip="none" rotWithShape="0">
            <a:gsLst>
              <a:gs pos="58000">
                <a:srgbClr val="FFC0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81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Beneficios para las empresas: SAFE, OEA</a:t>
            </a:r>
            <a:endParaRPr kumimoji="0" lang="es-SV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19050" cmpd="sng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Rectángulo"/>
          <p:cNvSpPr/>
          <p:nvPr/>
        </p:nvSpPr>
        <p:spPr>
          <a:xfrm>
            <a:off x="179512" y="1259607"/>
            <a:ext cx="8712968" cy="5193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6575" indent="-2730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s-SV" sz="13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Constituye una carta de presentación</a:t>
            </a:r>
          </a:p>
          <a:p>
            <a:pPr marL="536575" indent="-2730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s-SV" sz="13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Reducción de las evaluaciones y de las inspecciones de control de riesgos (Nacional e internacionalmente),</a:t>
            </a:r>
          </a:p>
          <a:p>
            <a:pPr marL="536575" indent="-2730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s-SV" sz="13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Cuenta con respaldo legal regional e internacional (CAUCA  y RECAUCA)</a:t>
            </a:r>
          </a:p>
          <a:p>
            <a:pPr marL="536575" indent="-2730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s-SV" sz="13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Crea las condiciones para asegurar el comercio internacional,</a:t>
            </a:r>
          </a:p>
          <a:p>
            <a:pPr marL="536575" indent="-2730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s-SV" sz="13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Facilita y fomenta comercio (Nacional e Internacional) seguro,</a:t>
            </a:r>
          </a:p>
          <a:p>
            <a:pPr marL="536575" indent="-2730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s-SV" sz="13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Promueve la uniformidad y la predictibilidad a través de los reconocimientos mutuos.</a:t>
            </a:r>
          </a:p>
          <a:p>
            <a:pPr marL="536575" indent="-2730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s-SV" sz="13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Dispensa de inspecciones en los países de destino</a:t>
            </a:r>
          </a:p>
          <a:p>
            <a:pPr marL="536575" indent="-2730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s-SV" sz="13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Estimula a los vendedores y compradores </a:t>
            </a:r>
          </a:p>
          <a:p>
            <a:pPr marL="536575" indent="-2730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s-SV" sz="13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Hace más fácil el envío de productos de un país a otro,</a:t>
            </a:r>
          </a:p>
          <a:p>
            <a:pPr marL="536575" indent="-2730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s-SV" sz="13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 basa en modernos modelos de producción y distribución internacionales,</a:t>
            </a:r>
          </a:p>
          <a:p>
            <a:pPr marL="536575" indent="-2730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s-SV" sz="13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Fomenta la figura del Operadores Económicos Autorizados (OEA),</a:t>
            </a:r>
          </a:p>
          <a:p>
            <a:pPr marL="536575" indent="-2730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s-SV" sz="13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Tramitación más rápida de los productos por parte de las Aduanas,</a:t>
            </a:r>
          </a:p>
          <a:p>
            <a:pPr marL="536575" indent="-2730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s-SV" sz="13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Reducción del número de controles (Local e internacionalmente), </a:t>
            </a:r>
          </a:p>
          <a:p>
            <a:pPr marL="536575" indent="-2730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s-SV" sz="13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Ahorro de tiempo y de costos,</a:t>
            </a:r>
          </a:p>
          <a:p>
            <a:pPr marL="536575" indent="-2730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s-SV" sz="13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Establecer un conjunto de normas internacionales,</a:t>
            </a:r>
          </a:p>
          <a:p>
            <a:pPr marL="536575" indent="-2730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s-SV" sz="13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Garantiza que la rentabilidad de las empresas en su inversión en sistemas de seguridad </a:t>
            </a:r>
          </a:p>
          <a:p>
            <a:pPr marL="536575" indent="-2730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s-SV" sz="13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Agilización de la tramitación de sus mercancías.</a:t>
            </a:r>
            <a:endParaRPr lang="es-SV" sz="13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5488"/>
          </a:xfrm>
          <a:gradFill flip="none" rotWithShape="0">
            <a:gsLst>
              <a:gs pos="58000">
                <a:srgbClr val="FFC0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8100000" scaled="1"/>
            <a:tileRect/>
          </a:gra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3200" dirty="0" smtClean="0">
                <a:solidFill>
                  <a:schemeClr val="tx2">
                    <a:lumMod val="75000"/>
                  </a:schemeClr>
                </a:solidFill>
              </a:rPr>
              <a:t>OBJETIVOS</a:t>
            </a:r>
            <a:endParaRPr lang="es-SV" sz="3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7" name="46 Rectángulo redondeado"/>
          <p:cNvSpPr/>
          <p:nvPr/>
        </p:nvSpPr>
        <p:spPr>
          <a:xfrm>
            <a:off x="785786" y="1214422"/>
            <a:ext cx="7858180" cy="642942"/>
          </a:xfrm>
          <a:prstGeom prst="roundRect">
            <a:avLst>
              <a:gd name="adj" fmla="val 8471"/>
            </a:avLst>
          </a:prstGeom>
          <a:solidFill>
            <a:schemeClr val="accent6">
              <a:lumMod val="40000"/>
              <a:lumOff val="60000"/>
              <a:alpha val="27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SV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s-SV" sz="12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Establecer normas que garanticen la seguridad de la cadena logística y que faciliten el comercio a escala mundial con el objeto de aumentar la certidumbre y la predictibilidad.</a:t>
            </a:r>
          </a:p>
          <a:p>
            <a:pPr algn="ctr">
              <a:defRPr/>
            </a:pPr>
            <a:endParaRPr lang="es-SV" dirty="0"/>
          </a:p>
        </p:txBody>
      </p:sp>
      <p:sp>
        <p:nvSpPr>
          <p:cNvPr id="50" name="49 Rectángulo redondeado"/>
          <p:cNvSpPr/>
          <p:nvPr/>
        </p:nvSpPr>
        <p:spPr>
          <a:xfrm>
            <a:off x="785786" y="2214554"/>
            <a:ext cx="7858180" cy="642942"/>
          </a:xfrm>
          <a:prstGeom prst="roundRect">
            <a:avLst>
              <a:gd name="adj" fmla="val 8471"/>
            </a:avLst>
          </a:prstGeom>
          <a:solidFill>
            <a:schemeClr val="accent6">
              <a:lumMod val="40000"/>
              <a:lumOff val="60000"/>
              <a:alpha val="27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SV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s-SV" sz="12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Permitir una gestión integral de la cadena logística en todos los medios de transporte.</a:t>
            </a:r>
          </a:p>
          <a:p>
            <a:pPr>
              <a:defRPr/>
            </a:pPr>
            <a:r>
              <a:rPr lang="es-SV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51" name="50 Rectángulo redondeado"/>
          <p:cNvSpPr/>
          <p:nvPr/>
        </p:nvSpPr>
        <p:spPr>
          <a:xfrm>
            <a:off x="785786" y="3143248"/>
            <a:ext cx="7858180" cy="642942"/>
          </a:xfrm>
          <a:prstGeom prst="roundRect">
            <a:avLst>
              <a:gd name="adj" fmla="val 8471"/>
            </a:avLst>
          </a:prstGeom>
          <a:solidFill>
            <a:schemeClr val="accent6">
              <a:lumMod val="40000"/>
              <a:lumOff val="60000"/>
              <a:alpha val="27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SV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s-SV" sz="12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Ampliar el papel, las funciones y las capacidades de las Aduanas de modo que puedan hacer frente a los desafíos y aprovechar las oportunidades del siglo XXI.</a:t>
            </a:r>
          </a:p>
          <a:p>
            <a:pPr>
              <a:defRPr/>
            </a:pPr>
            <a:endParaRPr lang="es-SV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51 Rectángulo redondeado"/>
          <p:cNvSpPr/>
          <p:nvPr/>
        </p:nvSpPr>
        <p:spPr>
          <a:xfrm>
            <a:off x="785786" y="4000504"/>
            <a:ext cx="7858180" cy="642942"/>
          </a:xfrm>
          <a:prstGeom prst="roundRect">
            <a:avLst>
              <a:gd name="adj" fmla="val 8471"/>
            </a:avLst>
          </a:prstGeom>
          <a:solidFill>
            <a:schemeClr val="accent6">
              <a:lumMod val="40000"/>
              <a:lumOff val="60000"/>
              <a:alpha val="27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SV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s-SV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s-SV" sz="12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Reforzar la cooperación entre las Administraciones de Aduanas a fin de mejorar sus capacidades para la detección de los envíos de alto riesgo.</a:t>
            </a:r>
          </a:p>
          <a:p>
            <a:pPr>
              <a:defRPr/>
            </a:pPr>
            <a:r>
              <a:rPr lang="es-SV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defRPr/>
            </a:pPr>
            <a:endParaRPr lang="es-SV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52 Rectángulo redondeado"/>
          <p:cNvSpPr/>
          <p:nvPr/>
        </p:nvSpPr>
        <p:spPr>
          <a:xfrm>
            <a:off x="785786" y="4857760"/>
            <a:ext cx="7858180" cy="642942"/>
          </a:xfrm>
          <a:prstGeom prst="roundRect">
            <a:avLst>
              <a:gd name="adj" fmla="val 8471"/>
            </a:avLst>
          </a:prstGeom>
          <a:solidFill>
            <a:schemeClr val="accent6">
              <a:lumMod val="40000"/>
              <a:lumOff val="60000"/>
              <a:alpha val="27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SV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s-SV" sz="12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Reforzar la cooperación entre las Aduanas y las empresas.</a:t>
            </a:r>
          </a:p>
          <a:p>
            <a:pPr>
              <a:defRPr/>
            </a:pPr>
            <a:endParaRPr lang="es-SV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53 Rectángulo redondeado"/>
          <p:cNvSpPr/>
          <p:nvPr/>
        </p:nvSpPr>
        <p:spPr>
          <a:xfrm>
            <a:off x="785786" y="5715016"/>
            <a:ext cx="7858180" cy="642942"/>
          </a:xfrm>
          <a:prstGeom prst="roundRect">
            <a:avLst>
              <a:gd name="adj" fmla="val 8471"/>
            </a:avLst>
          </a:prstGeom>
          <a:solidFill>
            <a:schemeClr val="accent6">
              <a:lumMod val="40000"/>
              <a:lumOff val="60000"/>
              <a:alpha val="27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SV" sz="12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s-SV" sz="12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Fomentar la circulación fluida de las mercancías a través de cadenas logísticas internacionales seguras.</a:t>
            </a:r>
          </a:p>
          <a:p>
            <a:pPr>
              <a:defRPr/>
            </a:pPr>
            <a:endParaRPr lang="es-SV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 bwMode="auto">
          <a:xfrm>
            <a:off x="0" y="0"/>
            <a:ext cx="9144000" cy="980728"/>
          </a:xfrm>
          <a:prstGeom prst="rect">
            <a:avLst/>
          </a:prstGeom>
          <a:gradFill flip="none" rotWithShape="0">
            <a:gsLst>
              <a:gs pos="58000">
                <a:srgbClr val="FFC0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81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Como</a:t>
            </a:r>
            <a:r>
              <a:rPr kumimoji="0" lang="es-MX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lograrlo: La Iniciativa Privada </a:t>
            </a:r>
            <a:endParaRPr kumimoji="0" lang="es-SV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19050" cmpd="sng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5488"/>
          </a:xfrm>
          <a:gradFill flip="none" rotWithShape="0">
            <a:gsLst>
              <a:gs pos="58000">
                <a:srgbClr val="FFC0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8100000" scaled="1"/>
            <a:tileRect/>
          </a:gra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3200" dirty="0" smtClean="0">
                <a:solidFill>
                  <a:schemeClr val="tx2">
                    <a:lumMod val="75000"/>
                  </a:schemeClr>
                </a:solidFill>
              </a:rPr>
              <a:t>Como se implementa un OEA?</a:t>
            </a:r>
            <a:endParaRPr lang="es-SV" sz="3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0" y="0"/>
            <a:ext cx="9144000" cy="980728"/>
          </a:xfrm>
          <a:prstGeom prst="rect">
            <a:avLst/>
          </a:prstGeom>
          <a:gradFill flip="none" rotWithShape="0">
            <a:gsLst>
              <a:gs pos="58000">
                <a:srgbClr val="FFC0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81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Memorándum</a:t>
            </a:r>
            <a:r>
              <a:rPr kumimoji="0" lang="es-MX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Intención</a:t>
            </a:r>
            <a:endParaRPr kumimoji="0" lang="es-SV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19050" cmpd="sng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J:\Memo de intencion pagina 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196752"/>
            <a:ext cx="2968111" cy="5112568"/>
          </a:xfrm>
          <a:prstGeom prst="rect">
            <a:avLst/>
          </a:prstGeom>
          <a:noFill/>
        </p:spPr>
      </p:pic>
      <p:pic>
        <p:nvPicPr>
          <p:cNvPr id="1027" name="Picture 3" descr="J:\Memo de intencion pagina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388" y="1301080"/>
            <a:ext cx="2840452" cy="5008240"/>
          </a:xfrm>
          <a:prstGeom prst="rect">
            <a:avLst/>
          </a:prstGeom>
          <a:noFill/>
        </p:spPr>
      </p:pic>
      <p:pic>
        <p:nvPicPr>
          <p:cNvPr id="1028" name="Picture 4" descr="J:\Memo de intencion pagina 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268760"/>
            <a:ext cx="2520280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5488"/>
          </a:xfrm>
          <a:gradFill flip="none" rotWithShape="0">
            <a:gsLst>
              <a:gs pos="58000">
                <a:srgbClr val="FFC0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8100000" scaled="1"/>
            <a:tileRect/>
          </a:gra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3200" dirty="0" smtClean="0">
                <a:solidFill>
                  <a:schemeClr val="tx2">
                    <a:lumMod val="75000"/>
                  </a:schemeClr>
                </a:solidFill>
              </a:rPr>
              <a:t>Que es el OEA?</a:t>
            </a:r>
            <a:endParaRPr lang="es-SV" sz="3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428625" y="1238398"/>
            <a:ext cx="8229600" cy="5214938"/>
          </a:xfrm>
        </p:spPr>
        <p:txBody>
          <a:bodyPr rtlCol="0">
            <a:noAutofit/>
          </a:bodyPr>
          <a:lstStyle/>
          <a:p>
            <a:pPr marL="0" indent="0" algn="just" eaLnBrk="1" fontAlgn="t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s-ES" sz="1400" u="sng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Operador Económico:</a:t>
            </a:r>
          </a:p>
          <a:p>
            <a:pPr marL="0" indent="0" algn="just" eaLnBrk="1" fontAlgn="t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s-ES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Fabricantes, Exportadores , Transportistas , Expedidores (</a:t>
            </a:r>
            <a:r>
              <a:rPr lang="es-ES" sz="14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freight</a:t>
            </a:r>
            <a:r>
              <a:rPr lang="es-ES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s-ES" sz="14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forwarders</a:t>
            </a:r>
            <a:r>
              <a:rPr lang="es-ES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 , Representantes aduaneros , Almacenistas , Importadores .</a:t>
            </a:r>
            <a:endParaRPr lang="es-SV" sz="14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indent="0" algn="just" eaLnBrk="1" fontAlgn="t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SV" sz="14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 eaLnBrk="1" fontAlgn="t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SV" sz="1400" u="sng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El Operador Económico Autorizado (OEA):</a:t>
            </a:r>
          </a:p>
          <a:p>
            <a:pPr marL="0" indent="0" algn="just" eaLnBrk="1" fontAlgn="t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SV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 </a:t>
            </a:r>
            <a:r>
              <a:rPr lang="es-SV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define </a:t>
            </a:r>
            <a:r>
              <a:rPr lang="es-SV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como la parte implicada </a:t>
            </a:r>
            <a:r>
              <a:rPr lang="es-SV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en el movimiento internacional </a:t>
            </a:r>
            <a:r>
              <a:rPr lang="es-SV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 mercancías </a:t>
            </a:r>
            <a:r>
              <a:rPr lang="es-SV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que ejerza cualquier función que haya sido aprobada o en nombre de </a:t>
            </a:r>
            <a:r>
              <a:rPr lang="es-SV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una administración </a:t>
            </a:r>
            <a:r>
              <a:rPr lang="es-SV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aduanera nacional de acuerdo con las normas de la OMA u </a:t>
            </a:r>
            <a:r>
              <a:rPr lang="es-SV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otras normas </a:t>
            </a:r>
            <a:r>
              <a:rPr lang="es-SV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 seguridad equivalentes de la cadena logística</a:t>
            </a:r>
            <a:r>
              <a:rPr lang="es-SV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..:</a:t>
            </a:r>
          </a:p>
          <a:p>
            <a:pPr marL="0" indent="0" algn="just" eaLnBrk="1" fontAlgn="t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SV" sz="14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 eaLnBrk="1" fontAlgn="t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SV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Las normas de seguridad en cuestión se detallan en el Marco SAFE y cubren las siguientes áreas:</a:t>
            </a:r>
          </a:p>
          <a:p>
            <a:pPr marL="35560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SV" sz="14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982663" indent="-25876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SV" sz="11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Conformidad demostrada con las disposiciones aduaneras</a:t>
            </a:r>
          </a:p>
          <a:p>
            <a:pPr marL="982663" indent="-25876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SV" sz="11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Sistema satisfactorio para la gestión de expedientes comerciales</a:t>
            </a:r>
          </a:p>
          <a:p>
            <a:pPr marL="982663" indent="-25876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SV" sz="11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Viabilidad financiera</a:t>
            </a:r>
          </a:p>
          <a:p>
            <a:pPr marL="982663" indent="-25876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SV" sz="11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Consulta, cooperación y comunicación</a:t>
            </a:r>
          </a:p>
          <a:p>
            <a:pPr marL="982663" indent="-25876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SV" sz="11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Educación, formación y sensibilización</a:t>
            </a:r>
          </a:p>
          <a:p>
            <a:pPr marL="982663" indent="-25876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SV" sz="11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Intercambio, acceso y confidencialidad de la información</a:t>
            </a:r>
          </a:p>
          <a:p>
            <a:pPr marL="982663" indent="-25876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SV" sz="11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Seguridad de las mercancías</a:t>
            </a:r>
          </a:p>
          <a:p>
            <a:pPr marL="982663" indent="-25876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SV" sz="11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Seguridad de los envíos</a:t>
            </a:r>
          </a:p>
          <a:p>
            <a:pPr marL="982663" indent="-25876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SV" sz="11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Seguridad de las instalaciones</a:t>
            </a:r>
          </a:p>
          <a:p>
            <a:pPr marL="982663" indent="-25876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SV" sz="11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Seguridad del personal</a:t>
            </a:r>
          </a:p>
          <a:p>
            <a:pPr marL="982663" indent="-25876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SV" sz="11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Seguridad del socio negociador</a:t>
            </a:r>
          </a:p>
          <a:p>
            <a:pPr marL="982663" indent="-25876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SV" sz="11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Gestión de crisis y subsanación de incidentes</a:t>
            </a:r>
          </a:p>
          <a:p>
            <a:pPr marL="982663" indent="-25876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SV" sz="11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Medida, análisis y mejora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0" y="0"/>
            <a:ext cx="9144000" cy="980728"/>
          </a:xfrm>
          <a:prstGeom prst="rect">
            <a:avLst/>
          </a:prstGeom>
          <a:gradFill flip="none" rotWithShape="0">
            <a:gsLst>
              <a:gs pos="58000">
                <a:srgbClr val="FFC0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81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Operador Económico Autorizado</a:t>
            </a:r>
            <a:endParaRPr kumimoji="0" lang="es-SV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19050" cmpd="sng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5488"/>
          </a:xfrm>
          <a:gradFill flip="none" rotWithShape="0">
            <a:gsLst>
              <a:gs pos="58000">
                <a:srgbClr val="FFC0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8100000" scaled="1"/>
            <a:tileRect/>
          </a:gra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3200" dirty="0" smtClean="0">
                <a:solidFill>
                  <a:schemeClr val="tx2">
                    <a:lumMod val="75000"/>
                  </a:schemeClr>
                </a:solidFill>
              </a:rPr>
              <a:t>Que es el OEA?</a:t>
            </a:r>
            <a:endParaRPr lang="es-SV" sz="3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428625" y="1238398"/>
            <a:ext cx="8229600" cy="3342730"/>
          </a:xfrm>
        </p:spPr>
        <p:txBody>
          <a:bodyPr rtlCol="0">
            <a:noAutofit/>
          </a:bodyPr>
          <a:lstStyle/>
          <a:p>
            <a:pPr algn="just" eaLnBrk="1" fontAlgn="t" hangingPunct="1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s-SV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El sector privado debe definir estrategias propias para que el terreno ganado no se pierda.</a:t>
            </a:r>
          </a:p>
          <a:p>
            <a:pPr algn="just" eaLnBrk="1" fontAlgn="t" hangingPunct="1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s-SV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Aportar para que el PACE se convierta en un OEA con reconocimiento internacional</a:t>
            </a:r>
          </a:p>
          <a:p>
            <a:pPr algn="just" eaLnBrk="1" fontAlgn="t" hangingPunct="1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s-SV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Implementar el Marco SAFE para gozar de los beneficios del reconocimiento mutuo y el establecimiento de alianzas estratégicas</a:t>
            </a:r>
          </a:p>
          <a:p>
            <a:pPr algn="just" eaLnBrk="1" fontAlgn="t" hangingPunct="1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s-SV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Formación de un gremio propositivo PACE</a:t>
            </a:r>
          </a:p>
          <a:p>
            <a:pPr algn="just" eaLnBrk="1" fontAlgn="t" hangingPunct="1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s-SV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Recomendar mejores practicas aduaneras de calidad mundial</a:t>
            </a:r>
          </a:p>
          <a:p>
            <a:pPr algn="just" eaLnBrk="1" fontAlgn="t" hangingPunct="1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s-SV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Utilizar al SAFE para brindar al país mayor competitividad regional e internacional</a:t>
            </a:r>
          </a:p>
          <a:p>
            <a:pPr algn="just" eaLnBrk="1" fontAlgn="t" hangingPunct="1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endParaRPr lang="es-SV" sz="14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 eaLnBrk="1" fontAlgn="t" hangingPunct="1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endParaRPr lang="es-SV" sz="14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0" y="0"/>
            <a:ext cx="9144000" cy="980728"/>
          </a:xfrm>
          <a:prstGeom prst="rect">
            <a:avLst/>
          </a:prstGeom>
          <a:gradFill flip="none" rotWithShape="0">
            <a:gsLst>
              <a:gs pos="58000">
                <a:srgbClr val="FFC0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81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32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El futuro del PACE</a:t>
            </a:r>
            <a:endParaRPr kumimoji="0" lang="es-SV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19050" cmpd="sng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3011</TotalTime>
  <Words>718</Words>
  <Application>Microsoft Office PowerPoint</Application>
  <PresentationFormat>Presentación en pantalla (4:3)</PresentationFormat>
  <Paragraphs>97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     PACE, OEA(1) y el  Marco Normativo de la OMA PARA ASEGURAR Y FACILITAR EL  COMERCIO GLOBAL Junio 2005   </vt:lpstr>
      <vt:lpstr>PACE: El árbol en el bosque</vt:lpstr>
      <vt:lpstr>La propuesta internacional</vt:lpstr>
      <vt:lpstr>VENTAJAS DEL MARCO</vt:lpstr>
      <vt:lpstr>OBJETIVOS</vt:lpstr>
      <vt:lpstr>Como se implementa un OEA?</vt:lpstr>
      <vt:lpstr>Que es el OEA?</vt:lpstr>
      <vt:lpstr>Que es el OEA?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Divulgación del OEA y  Marco Normativo de la OMA</dc:title>
  <dc:creator>carlos.aparicio</dc:creator>
  <cp:lastModifiedBy>DELL</cp:lastModifiedBy>
  <cp:revision>77</cp:revision>
  <dcterms:created xsi:type="dcterms:W3CDTF">2009-06-22T05:09:45Z</dcterms:created>
  <dcterms:modified xsi:type="dcterms:W3CDTF">2011-03-06T20:30:09Z</dcterms:modified>
</cp:coreProperties>
</file>